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60"/>
  </p:notesMasterIdLst>
  <p:handoutMasterIdLst>
    <p:handoutMasterId r:id="rId6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10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617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618" r:id="rId53"/>
    <p:sldId id="303" r:id="rId54"/>
    <p:sldId id="307" r:id="rId55"/>
    <p:sldId id="613" r:id="rId56"/>
    <p:sldId id="608" r:id="rId57"/>
    <p:sldId id="309" r:id="rId58"/>
    <p:sldId id="30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FC656C4-D212-4692-99E1-1EA2A88520DB}">
          <p14:sldIdLst>
            <p14:sldId id="256"/>
            <p14:sldId id="257"/>
            <p14:sldId id="258"/>
          </p14:sldIdLst>
        </p14:section>
        <p14:section name="Http Basics" id="{33467188-28C0-447F-8B1F-DB02297E52E2}">
          <p14:sldIdLst>
            <p14:sldId id="259"/>
            <p14:sldId id="260"/>
            <p14:sldId id="261"/>
            <p14:sldId id="262"/>
          </p14:sldIdLst>
        </p14:section>
        <p14:section name="URL" id="{8DF5E0B9-81EC-4043-A644-B68F2681D9E1}">
          <p14:sldIdLst>
            <p14:sldId id="263"/>
            <p14:sldId id="264"/>
            <p14:sldId id="265"/>
            <p14:sldId id="266"/>
          </p14:sldIdLst>
        </p14:section>
        <p14:section name="Http Request" id="{1E1EACCE-28B7-498A-9D6E-6187933DD968}">
          <p14:sldIdLst>
            <p14:sldId id="267"/>
            <p14:sldId id="268"/>
            <p14:sldId id="269"/>
            <p14:sldId id="270"/>
          </p14:sldIdLst>
        </p14:section>
        <p14:section name="Http Response" id="{48307F43-3F21-4D9D-B2D4-1E6D9EF2ABF2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MIME and Media Types" id="{3B190DEC-C785-451E-B386-597D6B86E72B}">
          <p14:sldIdLst>
            <p14:sldId id="278"/>
            <p14:sldId id="279"/>
            <p14:sldId id="280"/>
          </p14:sldIdLst>
        </p14:section>
        <p14:section name="HTTP Tools" id="{6EDF6731-8B71-4100-9F9E-508A3843EE5D}">
          <p14:sldIdLst>
            <p14:sldId id="281"/>
            <p14:sldId id="282"/>
            <p14:sldId id="283"/>
            <p14:sldId id="310"/>
            <p14:sldId id="284"/>
          </p14:sldIdLst>
        </p14:section>
        <p14:section name="Web Server" id="{7C04F191-226F-40CF-913B-6C541727E44F}">
          <p14:sldIdLst>
            <p14:sldId id="285"/>
            <p14:sldId id="286"/>
            <p14:sldId id="287"/>
            <p14:sldId id="288"/>
            <p14:sldId id="289"/>
            <p14:sldId id="290"/>
            <p14:sldId id="617"/>
          </p14:sldIdLst>
        </p14:section>
        <p14:section name="HTML Forms" id="{E10BE899-71A2-4234-B364-604C1898986F}">
          <p14:sldIdLst>
            <p14:sldId id="292"/>
            <p14:sldId id="293"/>
            <p14:sldId id="294"/>
            <p14:sldId id="295"/>
            <p14:sldId id="296"/>
          </p14:sldIdLst>
        </p14:section>
        <p14:section name="HTTP/2" id="{732800D9-7CC4-41BB-8A7E-B33886B11FF7}">
          <p14:sldIdLst>
            <p14:sldId id="297"/>
            <p14:sldId id="298"/>
            <p14:sldId id="299"/>
            <p14:sldId id="300"/>
            <p14:sldId id="301"/>
            <p14:sldId id="302"/>
            <p14:sldId id="618"/>
          </p14:sldIdLst>
        </p14:section>
        <p14:section name="Conclusion" id="{02FEBF40-D2C1-451F-9D9A-A868D34C96A5}">
          <p14:sldIdLst>
            <p14:sldId id="303"/>
            <p14:sldId id="307"/>
            <p14:sldId id="613"/>
            <p14:sldId id="608"/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5214" autoAdjust="0"/>
  </p:normalViewPr>
  <p:slideViewPr>
    <p:cSldViewPr showGuides="1">
      <p:cViewPr varScale="1">
        <p:scale>
          <a:sx n="83" d="100"/>
          <a:sy n="83" d="100"/>
        </p:scale>
        <p:origin x="658" y="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31.12.2022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396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82964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23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1658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57"/>
          <p:cNvSpPr txBox="1">
            <a:spLocks noGrp="1"/>
          </p:cNvSpPr>
          <p:nvPr>
            <p:ph type="body" idx="1"/>
          </p:nvPr>
        </p:nvSpPr>
        <p:spPr>
          <a:xfrm>
            <a:off x="190402" y="1196125"/>
            <a:ext cx="11818096" cy="552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4443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marL="914400" lvl="1" indent="-4316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marL="1371600" lvl="2" indent="-4189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marL="1828800" lvl="3" indent="-40627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marL="2286000" lvl="4" indent="-39357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7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57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47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addons.mozilla.org/bg/firefox/addon/firebu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7" Type="http://schemas.openxmlformats.org/officeDocument/2006/relationships/hyperlink" Target="https://insomnia.rest/" TargetMode="External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somnia.rest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77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72.jpeg"/><Relationship Id="rId21" Type="http://schemas.openxmlformats.org/officeDocument/2006/relationships/image" Target="../media/image81.png"/><Relationship Id="rId7" Type="http://schemas.openxmlformats.org/officeDocument/2006/relationships/image" Target="../media/image74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79.png"/><Relationship Id="rId25" Type="http://schemas.openxmlformats.org/officeDocument/2006/relationships/image" Target="../media/image83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85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76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73.png"/><Relationship Id="rId15" Type="http://schemas.openxmlformats.org/officeDocument/2006/relationships/image" Target="../media/image78.jpeg"/><Relationship Id="rId23" Type="http://schemas.openxmlformats.org/officeDocument/2006/relationships/image" Target="../media/image82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80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75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Requests, ​</a:t>
            </a:r>
            <a:br>
              <a:rPr lang="en-US" dirty="0"/>
            </a:br>
            <a:r>
              <a:rPr lang="en-US" dirty="0"/>
              <a:t>Constructing Responses, HTTP/2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36486"/>
            <a:ext cx="2980696" cy="460181"/>
          </a:xfrm>
        </p:spPr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t="30323" r="10832" b="24193"/>
          <a:stretch/>
        </p:blipFill>
        <p:spPr bwMode="auto">
          <a:xfrm>
            <a:off x="553082" y="2968274"/>
            <a:ext cx="3607918" cy="13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bg1"/>
                </a:solidFill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URL-encoded string:</a:t>
            </a:r>
            <a:endParaRPr lang="bg-BG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8020" y="3352800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8020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8020" y="4660472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sz="2400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02930"/>
              </p:ext>
            </p:extLst>
          </p:nvPr>
        </p:nvGraphicFramePr>
        <p:xfrm>
          <a:off x="9573843" y="2868024"/>
          <a:ext cx="2241741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361128567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3366633520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Char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>
                          <a:effectLst/>
                        </a:rPr>
                        <a:t>Encoding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5085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35929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8308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229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1866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900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33580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05940"/>
                  </a:ext>
                </a:extLst>
              </a:tr>
            </a:tbl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10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5420" y="19792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5420" y="30460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5420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5420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бира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5600" y="3887002"/>
            <a:ext cx="3200400" cy="870522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</a:t>
            </a:r>
            <a:br>
              <a:rPr lang="en-US" sz="2400" b="1" noProof="1">
                <a:solidFill>
                  <a:srgbClr val="F7FFE7"/>
                </a:solidFill>
                <a:cs typeface="Consolas" pitchFamily="49" charset="0"/>
              </a:rPr>
            </a:b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17666" y="5473080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Request​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a HTTP Request?</a:t>
            </a:r>
          </a:p>
        </p:txBody>
      </p:sp>
    </p:spTree>
    <p:extLst>
      <p:ext uri="{BB962C8B-B14F-4D97-AF65-F5344CB8AC3E}">
        <p14:creationId xmlns:p14="http://schemas.microsoft.com/office/powerpoint/2010/main" val="1370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3500" dirty="0"/>
              <a:t>Request message sent by a client consists of: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line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Request method (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Resource URI (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Protocol version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headers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Additional parameters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body </a:t>
            </a:r>
            <a:r>
              <a:rPr lang="en-US" dirty="0"/>
              <a:t>– optional data, e.g. posted form fields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59737" y="3474000"/>
            <a:ext cx="647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12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request: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56" y="2133600"/>
            <a:ext cx="10918032" cy="160043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spc="-2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/index.html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spc="-20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91000" y="4031659"/>
            <a:ext cx="4088825" cy="585087"/>
          </a:xfrm>
          <a:prstGeom prst="wedgeRoundRectCallout">
            <a:avLst>
              <a:gd name="adj1" fmla="val -21889"/>
              <a:gd name="adj2" fmla="val -16654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The request body is empty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241000" y="2166412"/>
            <a:ext cx="3581400" cy="555746"/>
          </a:xfrm>
          <a:prstGeom prst="wedgeRoundRectCallout">
            <a:avLst>
              <a:gd name="adj1" fmla="val -56897"/>
              <a:gd name="adj2" fmla="val -1523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2991000" y="3114000"/>
            <a:ext cx="3376092" cy="522346"/>
          </a:xfrm>
          <a:prstGeom prst="wedgeRoundRectCallout">
            <a:avLst>
              <a:gd name="adj1" fmla="val -36215"/>
              <a:gd name="adj2" fmla="val -83045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066801"/>
            <a:ext cx="11804822" cy="5570355"/>
          </a:xfrm>
        </p:spPr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2812" y="1846944"/>
            <a:ext cx="1059338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/login.html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application/x-www-form-urlencoded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username=testUser&amp;password=topSecret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977402" y="1856884"/>
            <a:ext cx="2971800" cy="555746"/>
          </a:xfrm>
          <a:prstGeom prst="wedgeRoundRectCallout">
            <a:avLst>
              <a:gd name="adj1" fmla="val -71492"/>
              <a:gd name="adj2" fmla="val -1200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43227" y="2446279"/>
            <a:ext cx="3562973" cy="555746"/>
          </a:xfrm>
          <a:prstGeom prst="wedgeRoundRectCallout">
            <a:avLst>
              <a:gd name="adj1" fmla="val -166771"/>
              <a:gd name="adj2" fmla="val -4869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31000" y="4400990"/>
            <a:ext cx="3691022" cy="920690"/>
          </a:xfrm>
          <a:prstGeom prst="wedgeRoundRectCallout">
            <a:avLst>
              <a:gd name="adj1" fmla="val -35322"/>
              <a:gd name="adj2" fmla="val -7723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The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request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 body holds the submitted form data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0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371601"/>
            <a:ext cx="2512123" cy="25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Response​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a HTTP Response?</a:t>
            </a:r>
          </a:p>
        </p:txBody>
      </p:sp>
    </p:spTree>
    <p:extLst>
      <p:ext uri="{BB962C8B-B14F-4D97-AF65-F5344CB8AC3E}">
        <p14:creationId xmlns:p14="http://schemas.microsoft.com/office/powerpoint/2010/main" val="1859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b="1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phrase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765873" y="2709000"/>
            <a:ext cx="6987157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HTTP/&lt;version&gt; &lt;status code&gt; &lt;status text&gt;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&lt;response body – the requested resource&gt;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0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588" y="1113965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GB" b="1" dirty="0">
                <a:solidFill>
                  <a:schemeClr val="bg1"/>
                </a:solidFill>
              </a:rPr>
              <a:t>response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7736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Date: Fri, 17 Jul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&lt;head&gt;&lt;title&gt;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&lt;body&gt;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 HTML page.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34718" y="1707378"/>
            <a:ext cx="4228119" cy="634078"/>
          </a:xfrm>
          <a:prstGeom prst="wedgeRoundRectCallout">
            <a:avLst>
              <a:gd name="adj1" fmla="val -94975"/>
              <a:gd name="adj2" fmla="val 121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4954" y="3378686"/>
            <a:ext cx="2647646" cy="1040915"/>
          </a:xfrm>
          <a:prstGeom prst="wedgeRoundRectCallout">
            <a:avLst>
              <a:gd name="adj1" fmla="val -86687"/>
              <a:gd name="adj2" fmla="val -4110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8600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40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bg1"/>
                </a:solidFill>
              </a:rPr>
              <a:t>100</a:t>
            </a:r>
            <a:r>
              <a:rPr lang="en-US" dirty="0"/>
              <a:t> Continue")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bg1"/>
                </a:solidFill>
              </a:rPr>
              <a:t>200</a:t>
            </a:r>
            <a:r>
              <a:rPr lang="en-US" dirty="0"/>
              <a:t> OK", "</a:t>
            </a:r>
            <a:r>
              <a:rPr lang="en-US" b="1" dirty="0">
                <a:solidFill>
                  <a:schemeClr val="bg1"/>
                </a:solidFill>
              </a:rPr>
              <a:t>201</a:t>
            </a:r>
            <a:r>
              <a:rPr lang="en-US" dirty="0"/>
              <a:t> Created")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bg1"/>
                </a:solidFill>
              </a:rPr>
              <a:t>304</a:t>
            </a:r>
            <a:r>
              <a:rPr lang="en-US" dirty="0"/>
              <a:t> Not Modified"</a:t>
            </a:r>
            <a:r>
              <a:rPr lang="bg-BG" dirty="0"/>
              <a:t>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/>
              <a:t> Moved Permanently", "</a:t>
            </a:r>
            <a:r>
              <a:rPr lang="en-US" b="1" dirty="0">
                <a:solidFill>
                  <a:schemeClr val="bg1"/>
                </a:solidFill>
              </a:rPr>
              <a:t>302</a:t>
            </a:r>
            <a:r>
              <a:rPr lang="en-US" dirty="0"/>
              <a:t> Found")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bg1"/>
                </a:solidFill>
              </a:rPr>
              <a:t>400</a:t>
            </a:r>
            <a:r>
              <a:rPr lang="en-US" dirty="0"/>
              <a:t> Bad Request", "</a:t>
            </a:r>
            <a:r>
              <a:rPr lang="en-US" b="1" dirty="0">
                <a:solidFill>
                  <a:schemeClr val="bg1"/>
                </a:solidFill>
              </a:rPr>
              <a:t>404</a:t>
            </a:r>
            <a:r>
              <a:rPr lang="en-US" dirty="0"/>
              <a:t> Not Found",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401</a:t>
            </a:r>
            <a:r>
              <a:rPr lang="en-US" dirty="0"/>
              <a:t> Unauthorized", "</a:t>
            </a:r>
            <a:r>
              <a:rPr lang="en-US" b="1" dirty="0">
                <a:solidFill>
                  <a:schemeClr val="bg1"/>
                </a:solidFill>
              </a:rPr>
              <a:t>409</a:t>
            </a:r>
            <a:r>
              <a:rPr lang="en-US" dirty="0"/>
              <a:t> Conflict")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bg1"/>
                </a:solidFill>
              </a:rPr>
              <a:t>500</a:t>
            </a:r>
            <a:r>
              <a:rPr lang="en-US" dirty="0"/>
              <a:t> Internal Server Error",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503</a:t>
            </a:r>
            <a:r>
              <a:rPr lang="en-US" dirty="0"/>
              <a:t> Service Unavailable")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2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Http Basics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Response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MIME and Media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Forms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Http/2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192128" y="1091494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</a:t>
            </a:r>
            <a:r>
              <a:rPr lang="en-US" b="1" dirty="0">
                <a:solidFill>
                  <a:schemeClr val="bg1"/>
                </a:solidFill>
              </a:rPr>
              <a:t>HTTP response </a:t>
            </a:r>
            <a:r>
              <a:rPr lang="en-US" dirty="0"/>
              <a:t>with error result: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Error Response – Example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64390" y="1811724"/>
            <a:ext cx="114602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404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Date: Fri, 17 Nov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&lt;html&gt;&lt;head&gt;&lt;title&gt;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The requested URL /img/logo.gif was not found on this server.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 &lt;hr&gt;&lt;address&gt;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Apache/2.2.14 Server at Port 80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6951000" y="1702160"/>
            <a:ext cx="3555931" cy="638953"/>
          </a:xfrm>
          <a:prstGeom prst="wedgeRoundRectCallout">
            <a:avLst>
              <a:gd name="adj1" fmla="val -97731"/>
              <a:gd name="adj2" fmla="val 17334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status line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6951000" y="2951779"/>
            <a:ext cx="3352800" cy="650304"/>
          </a:xfrm>
          <a:prstGeom prst="wedgeRoundRectCallout">
            <a:avLst>
              <a:gd name="adj1" fmla="val -99959"/>
              <a:gd name="adj2" fmla="val 520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headers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8148241" y="4502952"/>
            <a:ext cx="3578640" cy="625839"/>
          </a:xfrm>
          <a:prstGeom prst="wedgeRoundRectCallout">
            <a:avLst>
              <a:gd name="adj1" fmla="val -77042"/>
              <a:gd name="adj2" fmla="val 3776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HTTP response 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75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Moved Permanently) tells</a:t>
            </a:r>
            <a:br>
              <a:rPr lang="bg-BG" dirty="0"/>
            </a:br>
            <a:r>
              <a:rPr lang="en-US" dirty="0"/>
              <a:t>the browser to request another URL: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7424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87424" y="5114989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301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2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4237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text/html; charset=utf-8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6009" y="4248322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</a:t>
            </a:r>
            <a:r>
              <a:rPr lang="en-US" sz="23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 filename="Report-April-2020.pdf"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91787" y="1905997"/>
            <a:ext cx="4890624" cy="1029473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376000" y="5457171"/>
            <a:ext cx="5562600" cy="1066800"/>
          </a:xfrm>
          <a:prstGeom prst="wedgeRoundRectCallout">
            <a:avLst>
              <a:gd name="adj1" fmla="val 5924"/>
              <a:gd name="adj2" fmla="val -9130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Report-April-2020.pdf</a:t>
            </a:r>
            <a:endParaRPr lang="en-US" sz="28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5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00201"/>
            <a:ext cx="2743200" cy="208431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MIME and Media Types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Multi-Purpose Internet Mail Extensions</a:t>
            </a:r>
          </a:p>
        </p:txBody>
      </p:sp>
    </p:spTree>
    <p:extLst>
      <p:ext uri="{BB962C8B-B14F-4D97-AF65-F5344CB8AC3E}">
        <p14:creationId xmlns:p14="http://schemas.microsoft.com/office/powerpoint/2010/main" val="1814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1588" y="1066801"/>
            <a:ext cx="12188825" cy="5791199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ulti-Purpose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ail 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/>
              <a:t>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MIME defines several concepts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bg1"/>
                </a:solidFill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bg1"/>
                </a:solidFill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attachment;</a:t>
            </a:r>
            <a:r>
              <a:rPr lang="en-US" sz="30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MIME?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2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930231"/>
              </p:ext>
            </p:extLst>
          </p:nvPr>
        </p:nvGraphicFramePr>
        <p:xfrm>
          <a:off x="1563688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0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ools PNG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46" y="12192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Tools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Tools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912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– Browser (1)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2704"/>
            <a:ext cx="5562599" cy="4661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10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1149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HTTP Tools for Developers – Browser (2)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2100" y="552390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39461" y="5546031"/>
            <a:ext cx="269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hlinkClick r:id="rId3"/>
              </a:rPr>
              <a:t>RESTClient</a:t>
            </a:r>
            <a:endParaRPr lang="en-US" sz="2800" dirty="0"/>
          </a:p>
        </p:txBody>
      </p:sp>
      <p:pic>
        <p:nvPicPr>
          <p:cNvPr id="9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00" y="2452423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2438401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2450063"/>
            <a:ext cx="2272698" cy="2272698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1320523" y="5534652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7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97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– Postman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endParaRPr lang="en-US" sz="280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1380638"/>
            <a:ext cx="9045000" cy="46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/>
              <a:t>#java-web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HTTP Tools for Developers – Insomnia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491793"/>
            <a:ext cx="7499097" cy="396441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76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30" y="2286379"/>
            <a:ext cx="1103445" cy="9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56" y="2378243"/>
            <a:ext cx="1021656" cy="61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209801"/>
            <a:ext cx="983143" cy="98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39" y="1734549"/>
            <a:ext cx="894786" cy="107213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1456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system that processes requests via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the basic </a:t>
            </a:r>
            <a:br>
              <a:rPr lang="en-US" dirty="0"/>
            </a:br>
            <a:r>
              <a:rPr lang="en-US" dirty="0"/>
              <a:t>network protocol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61355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87" y="3318596"/>
            <a:ext cx="2733678" cy="224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97" y="3275513"/>
            <a:ext cx="1638463" cy="19632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20764" y="4321442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6401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7759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36542"/>
            <a:ext cx="2531052" cy="1516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35" y="5650097"/>
            <a:ext cx="709891" cy="709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53" y="5660891"/>
            <a:ext cx="705707" cy="705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74" y="5608747"/>
            <a:ext cx="771119" cy="771119"/>
          </a:xfrm>
          <a:prstGeom prst="rect">
            <a:avLst/>
          </a:prstGeom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25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5413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4910" y="3206495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71545" y="2729759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2401" y="2260718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25000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412" y="1790187"/>
            <a:ext cx="1800254" cy="18002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6850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HTTP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FTP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WebSocket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9020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38724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36466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883768" y="5829915"/>
            <a:ext cx="7065580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http://localhost:8000/softuni.jpg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926239" y="4966901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Protocol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851680" y="4954939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7293219" y="4934950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Port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8497013" y="4926932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Resource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8736466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sp>
        <p:nvSpPr>
          <p:cNvPr id="3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2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6" grpId="0"/>
      <p:bldP spid="17" grpId="0"/>
      <p:bldP spid="18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1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3364" y="2668356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2402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8663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9" y="4943583"/>
            <a:ext cx="1201332" cy="1201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72984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050" y="1536693"/>
            <a:ext cx="2263324" cy="22633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45654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12998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960" y="4978852"/>
            <a:ext cx="1273298" cy="127329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0765178" y="3402062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98689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736958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19" grpId="0"/>
      <p:bldP spid="25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15" y="1654458"/>
            <a:ext cx="1638463" cy="1963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4645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813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9" y="4911291"/>
            <a:ext cx="1201332" cy="1201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134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04401"/>
            <a:ext cx="2263324" cy="226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5804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3148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10" y="4946560"/>
            <a:ext cx="1273298" cy="127329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65328" y="3369770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8839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37108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615994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1718071"/>
            <a:ext cx="1887175" cy="1887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34401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5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4571" y="-6009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2590801"/>
            <a:ext cx="2377647" cy="23776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7" name="Картина 2">
            <a:extLst>
              <a:ext uri="{FF2B5EF4-FFF2-40B4-BE49-F238E27FC236}">
                <a16:creationId xmlns:a16="http://schemas.microsoft.com/office/drawing/2014/main" id="{C5C58CC0-2943-4742-8C5C-DAFD7458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03" y="1397574"/>
            <a:ext cx="3726636" cy="50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7"/>
          <p:cNvSpPr txBox="1">
            <a:spLocks noGrp="1"/>
          </p:cNvSpPr>
          <p:nvPr>
            <p:ph type="title"/>
          </p:nvPr>
        </p:nvSpPr>
        <p:spPr>
          <a:xfrm>
            <a:off x="152401" y="-37263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Most Popular Web Servers (NetCraft) </a:t>
            </a:r>
            <a:endParaRPr/>
          </a:p>
        </p:txBody>
      </p:sp>
      <p:sp>
        <p:nvSpPr>
          <p:cNvPr id="592" name="Google Shape;592;p37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F1DE39A8-14DE-4F93-B340-7A8739D3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62" y="3979986"/>
            <a:ext cx="8943975" cy="2428875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3BCA786F-96F0-4FD7-A2AE-97BA8DF4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61" y="1312314"/>
            <a:ext cx="928687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0200" y="2057400"/>
            <a:ext cx="1447800" cy="11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20" y="2242411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ht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6900662" y="2242410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HTML Forms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Form Method and Action</a:t>
            </a:r>
          </a:p>
        </p:txBody>
      </p:sp>
    </p:spTree>
    <p:extLst>
      <p:ext uri="{BB962C8B-B14F-4D97-AF65-F5344CB8AC3E}">
        <p14:creationId xmlns:p14="http://schemas.microsoft.com/office/powerpoint/2010/main" val="2527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Down 11"/>
          <p:cNvSpPr/>
          <p:nvPr/>
        </p:nvSpPr>
        <p:spPr>
          <a:xfrm>
            <a:off x="5881846" y="3406431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Arrow: Down 13"/>
          <p:cNvSpPr/>
          <p:nvPr/>
        </p:nvSpPr>
        <p:spPr>
          <a:xfrm>
            <a:off x="5881845" y="499651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Defines where to submit the form data:</a:t>
            </a:r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HTML Forms – Action Attribute</a:t>
            </a:r>
            <a:endParaRPr lang="bg-BG" dirty="0"/>
          </a:p>
        </p:txBody>
      </p:sp>
      <p:pic>
        <p:nvPicPr>
          <p:cNvPr id="27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46" y="4078006"/>
            <a:ext cx="3232728" cy="802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5"/>
          <p:cNvSpPr txBox="1">
            <a:spLocks/>
          </p:cNvSpPr>
          <p:nvPr/>
        </p:nvSpPr>
        <p:spPr>
          <a:xfrm>
            <a:off x="1446211" y="1991316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action="home.html"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73" y="5837236"/>
            <a:ext cx="2809875" cy="685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1" y="1905000"/>
            <a:ext cx="2971800" cy="156259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Basics​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Request and Responses</a:t>
            </a:r>
          </a:p>
        </p:txBody>
      </p:sp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(1) 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8199" y="1939339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method="get"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Arrow: Down 16"/>
          <p:cNvSpPr/>
          <p:nvPr/>
        </p:nvSpPr>
        <p:spPr>
          <a:xfrm rot="16200000">
            <a:off x="4723967" y="4939702"/>
            <a:ext cx="422595" cy="81483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Specifies the HTTP method to use when sending form-data</a:t>
            </a:r>
            <a:endParaRPr lang="bg-BG" dirty="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06000" y="3159000"/>
            <a:ext cx="3105000" cy="1309253"/>
          </a:xfrm>
          <a:prstGeom prst="wedgeRoundRectCallout">
            <a:avLst>
              <a:gd name="adj1" fmla="val -34156"/>
              <a:gd name="adj2" fmla="val 7218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bg2"/>
                </a:solidFill>
                <a:cs typeface="Consolas" pitchFamily="49" charset="0"/>
              </a:rPr>
              <a:t>The form data is in the URL</a:t>
            </a:r>
            <a:endParaRPr lang="bg-BG" sz="32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4816563"/>
            <a:ext cx="3524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930" y="4847058"/>
            <a:ext cx="38862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8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217709" y="3646712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46452" y="1847223"/>
            <a:ext cx="425984" cy="6774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04891" y="13140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811000" y="5484305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holds the form data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rrow: Down 11"/>
          <p:cNvSpPr/>
          <p:nvPr/>
        </p:nvSpPr>
        <p:spPr>
          <a:xfrm rot="2329550">
            <a:off x="8757187" y="2756303"/>
            <a:ext cx="577530" cy="797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146" y="1687456"/>
            <a:ext cx="3293884" cy="89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1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10"/>
          <p:cNvSpPr/>
          <p:nvPr/>
        </p:nvSpPr>
        <p:spPr>
          <a:xfrm>
            <a:off x="5961001" y="3366367"/>
            <a:ext cx="540000" cy="7027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90404" y="1276341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71411" y="4103579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>
                <a:solidFill>
                  <a:schemeClr val="bg1"/>
                </a:solidFill>
                <a:effectLst/>
              </a:rPr>
              <a:t>POST</a:t>
            </a:r>
            <a:r>
              <a:rPr lang="en-US" sz="2500" noProof="1">
                <a:solidFill>
                  <a:schemeClr val="tx1"/>
                </a:solidFill>
                <a:effectLst/>
              </a:rPr>
              <a:t> http://localhost/cgi-bin/index.cgi HTTP/1.1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500" noProof="1">
              <a:solidFill>
                <a:schemeClr val="tx1"/>
              </a:solidFill>
              <a:effectLst/>
            </a:endParaRPr>
          </a:p>
          <a:p>
            <a:r>
              <a:rPr lang="en-US" sz="2500" noProof="1">
                <a:solidFill>
                  <a:schemeClr val="bg1"/>
                </a:solidFill>
                <a:effectLst/>
              </a:rPr>
              <a:t>name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Maria+Smith</a:t>
            </a:r>
            <a:r>
              <a:rPr lang="en-US" sz="2500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500" noProof="1">
                <a:solidFill>
                  <a:schemeClr val="bg1"/>
                </a:solidFill>
                <a:effectLst/>
              </a:rPr>
              <a:t>age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19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15200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1" name="Picture 2" descr="https://puu.sh/tsPRe/e96381f4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1" y="2465916"/>
            <a:ext cx="4114800" cy="16527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02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82CD99-B57C-4CA4-85F1-A0D7036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3124200" cy="168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HTTP/2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What's New? What's Better? What's HTTP/2</a:t>
            </a:r>
          </a:p>
        </p:txBody>
      </p:sp>
    </p:spTree>
    <p:extLst>
      <p:ext uri="{BB962C8B-B14F-4D97-AF65-F5344CB8AC3E}">
        <p14:creationId xmlns:p14="http://schemas.microsoft.com/office/powerpoint/2010/main" val="19837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E86E6C-E7CF-4603-B948-46AEFBCFF06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2785177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dirty="0"/>
              <a:t> (originally named </a:t>
            </a:r>
            <a:r>
              <a:rPr lang="en-US" sz="2800" b="1" dirty="0">
                <a:solidFill>
                  <a:schemeClr val="bg1"/>
                </a:solidFill>
              </a:rPr>
              <a:t>HTTP/2.0</a:t>
            </a:r>
            <a:r>
              <a:rPr lang="en-US" sz="2800" dirty="0"/>
              <a:t>) major revision of the </a:t>
            </a:r>
            <a:r>
              <a:rPr lang="en-US" sz="2800" b="1" dirty="0">
                <a:solidFill>
                  <a:schemeClr val="bg1"/>
                </a:solidFill>
              </a:rPr>
              <a:t>HTTP</a:t>
            </a:r>
            <a:r>
              <a:rPr lang="en-US" sz="2800" dirty="0"/>
              <a:t> network </a:t>
            </a:r>
            <a:br>
              <a:rPr lang="en-US" sz="2800" dirty="0"/>
            </a:br>
            <a:r>
              <a:rPr lang="en-US" sz="2800" dirty="0"/>
              <a:t>protocol used by the </a:t>
            </a:r>
            <a:r>
              <a:rPr lang="en-US" sz="2800" b="1" dirty="0">
                <a:solidFill>
                  <a:schemeClr val="bg1"/>
                </a:solidFill>
              </a:rPr>
              <a:t>World Wide Web</a:t>
            </a:r>
            <a:r>
              <a:rPr lang="en-US" sz="2800" dirty="0"/>
              <a:t>.</a:t>
            </a:r>
          </a:p>
          <a:p>
            <a:pPr lvl="1"/>
            <a:r>
              <a:rPr lang="en-US" sz="2600" dirty="0"/>
              <a:t>Supported by most of the popular web browsers (Chrome, Mozilla, Opera...)</a:t>
            </a:r>
          </a:p>
          <a:p>
            <a:pPr lvl="1"/>
            <a:r>
              <a:rPr lang="en-US" sz="2600" dirty="0"/>
              <a:t>Fast &amp; Optimized.</a:t>
            </a:r>
            <a:r>
              <a:rPr lang="bg-BG" sz="2600" dirty="0"/>
              <a:t> </a:t>
            </a:r>
            <a:r>
              <a:rPr lang="en-US" sz="2600" dirty="0"/>
              <a:t>Meets modern web usage requirements.</a:t>
            </a:r>
            <a:endParaRPr lang="bg-BG" sz="2600" dirty="0"/>
          </a:p>
          <a:p>
            <a:pPr lvl="1"/>
            <a:r>
              <a:rPr lang="en-US" sz="2600" dirty="0"/>
              <a:t>Completely Backwards-Compatible</a:t>
            </a:r>
            <a:r>
              <a:rPr lang="en-US" sz="2400" dirty="0"/>
              <a:t>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3BAEDBC-FFB2-4DBC-9B53-D5302D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HTTP/2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B5CFD-8D2B-4507-89F9-B621B0ED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56453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3C01ED6-1807-43EE-AE4F-9266AA25CE1E}"/>
              </a:ext>
            </a:extLst>
          </p:cNvPr>
          <p:cNvSpPr txBox="1">
            <a:spLocks/>
          </p:cNvSpPr>
          <p:nvPr/>
        </p:nvSpPr>
        <p:spPr>
          <a:xfrm>
            <a:off x="190404" y="4495800"/>
            <a:ext cx="6057997" cy="160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dirty="0"/>
              <a:t>As of Jan 2021, </a:t>
            </a:r>
            <a:r>
              <a:rPr lang="en-US" sz="2800" b="1" dirty="0">
                <a:solidFill>
                  <a:schemeClr val="bg1"/>
                </a:solidFill>
              </a:rPr>
              <a:t>50%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of all the websites support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/>
              <a:t>(W3Techs statistics).</a:t>
            </a:r>
          </a:p>
          <a:p>
            <a:endParaRPr lang="en-US" sz="2600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27FA31-7BEE-4554-9BEF-BCE95E41A187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4868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/>
              <a:t> </a:t>
            </a:r>
            <a:r>
              <a:rPr lang="en-US" sz="3200" dirty="0"/>
              <a:t>is meant to erase the need of maintaining complex server   infrastructures in order to perform well.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communicates in binary data frames.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introduces several new important elements</a:t>
            </a:r>
          </a:p>
          <a:p>
            <a:pPr lvl="1"/>
            <a:r>
              <a:rPr lang="en-US" sz="3000" dirty="0"/>
              <a:t>HTTP/2 Multiplexing</a:t>
            </a:r>
          </a:p>
          <a:p>
            <a:pPr lvl="1"/>
            <a:r>
              <a:rPr lang="en-US" sz="3000" dirty="0"/>
              <a:t>HTTP/2 Header Compression</a:t>
            </a:r>
          </a:p>
          <a:p>
            <a:pPr lvl="1"/>
            <a:r>
              <a:rPr lang="en-US" sz="3000" dirty="0"/>
              <a:t>HTTP/2 Server Push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ED341F3-2B57-4DB4-9C48-1E8ACF8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New?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A5FC5-4873-42EF-A0B8-0E50EA68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5" y="3841411"/>
            <a:ext cx="5707875" cy="2430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D58EF-DB84-4E7A-B0D1-351BBCE4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3553" y="1952934"/>
            <a:ext cx="3322155" cy="904980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83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633309-7E02-495E-913B-9604135717A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677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art of handling multiple streams over a </a:t>
            </a: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TCP connection.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015DA5-614A-400C-BD3A-E66C57D0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Multiplexing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0A2DB-A128-41F0-9878-AD5D7099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924239"/>
            <a:ext cx="7620000" cy="450532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E02C40-02AD-451F-8103-39ED4ED5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-15077"/>
            <a:ext cx="9577597" cy="1110780"/>
          </a:xfrm>
        </p:spPr>
        <p:txBody>
          <a:bodyPr/>
          <a:lstStyle/>
          <a:p>
            <a:r>
              <a:rPr lang="en-US" dirty="0"/>
              <a:t>HTTP/2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71D0CCE-593B-4347-A68C-88B5947E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15" y="1447800"/>
            <a:ext cx="6484096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DFED8-44C4-4CEB-97C0-C0EA3B2F4E85}"/>
              </a:ext>
            </a:extLst>
          </p:cNvPr>
          <p:cNvSpPr txBox="1">
            <a:spLocks/>
          </p:cNvSpPr>
          <p:nvPr/>
        </p:nvSpPr>
        <p:spPr>
          <a:xfrm>
            <a:off x="386667" y="1524000"/>
            <a:ext cx="4760999" cy="4648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</a:t>
            </a:r>
            <a:r>
              <a:rPr lang="en-US" sz="3000" dirty="0"/>
              <a:t> maintains 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Header Table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across requests.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Optimizes communication drastically.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The process is essentially a </a:t>
            </a:r>
            <a:r>
              <a:rPr lang="en-US" sz="3000" b="1" dirty="0">
                <a:solidFill>
                  <a:schemeClr val="bg1"/>
                </a:solidFill>
              </a:rPr>
              <a:t>de-duplication</a:t>
            </a:r>
            <a:r>
              <a:rPr lang="en-US" sz="3000" dirty="0"/>
              <a:t>, rather than compression.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2" name="Овал 1"/>
          <p:cNvSpPr/>
          <p:nvPr/>
        </p:nvSpPr>
        <p:spPr bwMode="auto">
          <a:xfrm>
            <a:off x="5691000" y="1674000"/>
            <a:ext cx="5220000" cy="675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086000" y="1699313"/>
            <a:ext cx="2205000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2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bg2"/>
                </a:solidFill>
              </a:rPr>
              <a:t>HTTP/2</a:t>
            </a:r>
          </a:p>
        </p:txBody>
      </p:sp>
    </p:spTree>
    <p:extLst>
      <p:ext uri="{BB962C8B-B14F-4D97-AF65-F5344CB8AC3E}">
        <p14:creationId xmlns:p14="http://schemas.microsoft.com/office/powerpoint/2010/main" val="19712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DC906-9535-456D-B639-B64BF736F87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12110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 Server Push </a:t>
            </a:r>
            <a:r>
              <a:rPr lang="en-US" sz="3000" dirty="0"/>
              <a:t>is the process of sending resources to clients,      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3000" dirty="0"/>
              <a:t> them having to ask for it.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C7B0C74-A74C-4390-97B4-52B45196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Server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2A2FF-CC85-446E-8FE4-DCEDFCF7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" y="2667000"/>
            <a:ext cx="10972038" cy="34290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4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/>
          <p:nvPr/>
        </p:nvSpPr>
        <p:spPr>
          <a:xfrm>
            <a:off x="192001" y="1151122"/>
            <a:ext cx="11804822" cy="278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6915" marR="0" lvl="0" indent="-45691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HTTP/3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new standard in development that will affect how web browsers and servers communicate.</a:t>
            </a:r>
          </a:p>
          <a:p>
            <a:pPr marL="456915" lvl="1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upgrades for user experience</a:t>
            </a:r>
          </a:p>
          <a:p>
            <a:pPr marL="456915" lvl="5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Security</a:t>
            </a:r>
            <a:endParaRPr lang="en-US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4"/>
          <p:cNvSpPr txBox="1"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 dirty="0"/>
              <a:t>What's HTTP/3</a:t>
            </a:r>
            <a:endParaRPr dirty="0"/>
          </a:p>
        </p:txBody>
      </p:sp>
      <p:sp>
        <p:nvSpPr>
          <p:cNvPr id="664" name="Google Shape;664;p44"/>
          <p:cNvSpPr txBox="1"/>
          <p:nvPr/>
        </p:nvSpPr>
        <p:spPr>
          <a:xfrm>
            <a:off x="190404" y="4495800"/>
            <a:ext cx="707559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/>
          <a:p>
            <a:pPr marL="456915" lvl="0" indent="-456915">
              <a:lnSpc>
                <a:spcPct val="105000"/>
              </a:lnSpc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HTTP/3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runs on 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new transport protocol designed for </a:t>
            </a:r>
            <a:r>
              <a:rPr lang="en-US" sz="3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mobile-heavy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Internet usage.</a:t>
            </a:r>
          </a:p>
        </p:txBody>
      </p:sp>
      <p:sp>
        <p:nvSpPr>
          <p:cNvPr id="665" name="Google Shape;665;p44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F68328-400F-4C96-8794-4B9ECABA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50" y="3130693"/>
            <a:ext cx="3840301" cy="273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1699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92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21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838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6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78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30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8200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8001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908277" y="5377304"/>
            <a:ext cx="2286000" cy="953453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3632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86585" y="1915052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56462" y="1915051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1752600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8400" y="17526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28528" y="1405704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69111" y="1801182"/>
            <a:ext cx="8012370" cy="46080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400" b="1" dirty="0">
                <a:solidFill>
                  <a:schemeClr val="bg2"/>
                </a:solidFill>
              </a:rPr>
              <a:t>HTTP: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HTML</a:t>
            </a:r>
            <a:r>
              <a:rPr lang="en-US" dirty="0">
                <a:solidFill>
                  <a:schemeClr val="bg2"/>
                </a:solidFill>
              </a:rPr>
              <a:t> Forms &amp; Actions.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URLs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Request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Response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Web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Server</a:t>
            </a:r>
            <a:r>
              <a:rPr lang="en-US" b="1" dirty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Web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Communication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90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  <a:br>
              <a:rPr lang="en-GB" dirty="0"/>
            </a:br>
            <a:r>
              <a:rPr lang="en-GB" dirty="0"/>
              <a:t>performed on the identified resource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40568"/>
              </p:ext>
            </p:extLst>
          </p:nvPr>
        </p:nvGraphicFramePr>
        <p:xfrm>
          <a:off x="1903412" y="2971800"/>
          <a:ext cx="6712588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6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Method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7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5200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Mon, 5 Jul 2020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31001" y="5022277"/>
            <a:ext cx="3825000" cy="998230"/>
          </a:xfrm>
          <a:prstGeom prst="wedgeRoundRectCallout">
            <a:avLst>
              <a:gd name="adj1" fmla="val -120791"/>
              <a:gd name="adj2" fmla="val -5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5200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26000" y="2109825"/>
            <a:ext cx="3901736" cy="990847"/>
          </a:xfrm>
          <a:prstGeom prst="wedgeRoundRectCallout">
            <a:avLst>
              <a:gd name="adj1" fmla="val -121114"/>
              <a:gd name="adj2" fmla="val 222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request header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5" y="1143001"/>
            <a:ext cx="3250793" cy="3250793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URL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41016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92001" y="2510972"/>
            <a:ext cx="11804822" cy="421050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bg1"/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bg1"/>
                </a:solidFill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/path/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index.html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bg1"/>
                </a:solidFill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bg1"/>
                </a:solidFill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41000" y="1740574"/>
            <a:ext cx="10412154" cy="1007577"/>
            <a:chOff x="708027" y="2221403"/>
            <a:chExt cx="10412154" cy="1007577"/>
          </a:xfrm>
        </p:grpSpPr>
        <p:sp>
          <p:nvSpPr>
            <p:cNvPr id="25" name="Right Brace 24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Host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963609" y="1216804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localhost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8080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demo/index.html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lecture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09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E63F92689E2344800622A05AA3C338" ma:contentTypeVersion="11" ma:contentTypeDescription="Create a new document." ma:contentTypeScope="" ma:versionID="751d4df124d08e8eeaed9e09bd730c87">
  <xsd:schema xmlns:xsd="http://www.w3.org/2001/XMLSchema" xmlns:xs="http://www.w3.org/2001/XMLSchema" xmlns:p="http://schemas.microsoft.com/office/2006/metadata/properties" xmlns:ns2="d0d25b69-8e68-4841-9284-bd8f9504d222" xmlns:ns3="b7aee57a-33bc-479a-b375-2a9789967078" targetNamespace="http://schemas.microsoft.com/office/2006/metadata/properties" ma:root="true" ma:fieldsID="7658afe1348e94be8b1f18a0700c18f3" ns2:_="" ns3:_="">
    <xsd:import namespace="d0d25b69-8e68-4841-9284-bd8f9504d222"/>
    <xsd:import namespace="b7aee57a-33bc-479a-b375-2a97899670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25b69-8e68-4841-9284-bd8f9504d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ee57a-33bc-479a-b375-2a9789967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84093E-B3BE-4195-9EC9-45C217AF08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99DAA1-E9B1-422C-A4D6-9BD57DA0A60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BCEAD9A-443F-45F2-9C1D-E9153BF95F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25b69-8e68-4841-9284-bd8f9504d222"/>
    <ds:schemaRef ds:uri="b7aee57a-33bc-479a-b375-2a9789967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3879</TotalTime>
  <Words>2384</Words>
  <Application>Microsoft Office PowerPoint</Application>
  <PresentationFormat>Widescreen</PresentationFormat>
  <Paragraphs>478</Paragraphs>
  <Slides>55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SoftUni</vt:lpstr>
      <vt:lpstr>HTTP Protocol​</vt:lpstr>
      <vt:lpstr>Table of Content</vt:lpstr>
      <vt:lpstr>Questions?</vt:lpstr>
      <vt:lpstr>HTTP Basics​</vt:lpstr>
      <vt:lpstr>Hyper Text Transfer Protocol</vt:lpstr>
      <vt:lpstr>HTTP Request Methods</vt:lpstr>
      <vt:lpstr>HTTP Conversation: Example</vt:lpstr>
      <vt:lpstr>URL</vt:lpstr>
      <vt:lpstr>Uniform Resource Locator (URL)</vt:lpstr>
      <vt:lpstr>URL Encoding</vt:lpstr>
      <vt:lpstr>Valid and Invalid URLs – Examples</vt:lpstr>
      <vt:lpstr>HTTP Request​</vt:lpstr>
      <vt:lpstr>HTTP Request Message</vt:lpstr>
      <vt:lpstr>HTTP GET Request – Example</vt:lpstr>
      <vt:lpstr>HTTP POST Request – Example</vt:lpstr>
      <vt:lpstr>HTTP Response​</vt:lpstr>
      <vt:lpstr>HTTP Response Message</vt:lpstr>
      <vt:lpstr>HTTP Response – Example</vt:lpstr>
      <vt:lpstr>HTTP Response Codes</vt:lpstr>
      <vt:lpstr>HTTP Error Response – Example</vt:lpstr>
      <vt:lpstr>Browser Redirection</vt:lpstr>
      <vt:lpstr>Content-Type and Disposition</vt:lpstr>
      <vt:lpstr>MIME and Media Types</vt:lpstr>
      <vt:lpstr>What is MIME?</vt:lpstr>
      <vt:lpstr>Common MIME Media Types</vt:lpstr>
      <vt:lpstr>HTTP Tools</vt:lpstr>
      <vt:lpstr>HTTP Tools for Developers – Browser (1)</vt:lpstr>
      <vt:lpstr>HTTP Tools for Developers – Browser (2)</vt:lpstr>
      <vt:lpstr>HTTP Tools for Developers – Postman</vt:lpstr>
      <vt:lpstr>HTTP Tools for Developers – Insomnia</vt:lpstr>
      <vt:lpstr>Web Server</vt:lpstr>
      <vt:lpstr>What is a Web Server?</vt:lpstr>
      <vt:lpstr>Web Server Work Model (1)</vt:lpstr>
      <vt:lpstr>Web Server Work Model (2)</vt:lpstr>
      <vt:lpstr>Web Server Work Model (3)</vt:lpstr>
      <vt:lpstr>Most Popular Web Servers (W3Techs) </vt:lpstr>
      <vt:lpstr>Most Popular Web Servers (NetCraft) </vt:lpstr>
      <vt:lpstr>HTML Forms</vt:lpstr>
      <vt:lpstr>HTML Forms – Action Attribute</vt:lpstr>
      <vt:lpstr>HTML Forms – Method Attribute (1) </vt:lpstr>
      <vt:lpstr>HTML Forms – Method Attribute (2)</vt:lpstr>
      <vt:lpstr>URL Encoded Form Data – Example</vt:lpstr>
      <vt:lpstr>HTTP/2</vt:lpstr>
      <vt:lpstr>What's HTTP/2</vt:lpstr>
      <vt:lpstr>What's New?</vt:lpstr>
      <vt:lpstr>HTTP/2 Multiplexing</vt:lpstr>
      <vt:lpstr>HTTP/2</vt:lpstr>
      <vt:lpstr>HTTP/2 Server Push</vt:lpstr>
      <vt:lpstr>What's HTTP/3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Protocol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https://about.softuni.bg/
© Software University – https://softuni.bg
Copyrighted document. Unauthorized copy, reproduction or use is not permitted.</dc:description>
  <cp:lastModifiedBy>Stoil Ivanov</cp:lastModifiedBy>
  <cp:revision>91</cp:revision>
  <dcterms:created xsi:type="dcterms:W3CDTF">2018-05-23T13:08:44Z</dcterms:created>
  <dcterms:modified xsi:type="dcterms:W3CDTF">2022-12-31T11:13:54Z</dcterms:modified>
  <cp:category>Spring Fundamentals Couse @ SoftUni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0x010100B4E63F92689E2344800622A05AA3C338</vt:lpwstr>
  </property>
</Properties>
</file>